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58" r:id="rId4"/>
    <p:sldId id="260" r:id="rId5"/>
    <p:sldId id="263" r:id="rId6"/>
    <p:sldId id="269" r:id="rId7"/>
    <p:sldId id="264" r:id="rId8"/>
    <p:sldId id="265" r:id="rId9"/>
    <p:sldId id="266" r:id="rId10"/>
    <p:sldId id="267" r:id="rId11"/>
    <p:sldId id="268" r:id="rId12"/>
    <p:sldId id="272" r:id="rId13"/>
    <p:sldId id="271" r:id="rId14"/>
    <p:sldId id="270" r:id="rId15"/>
    <p:sldId id="26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778AC2A-CE35-433A-BE9C-55DED0B0AC68}" type="datetimeFigureOut">
              <a:rPr lang="en-IN" smtClean="0"/>
              <a:t>21-07-2022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2883662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78AC2A-CE35-433A-BE9C-55DED0B0AC68}" type="datetimeFigureOut">
              <a:rPr lang="en-IN" smtClean="0"/>
              <a:t>21-07-2022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3724347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78AC2A-CE35-433A-BE9C-55DED0B0AC68}" type="datetimeFigureOut">
              <a:rPr lang="en-IN" smtClean="0"/>
              <a:t>21-07-2022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C1B74-D08D-4C7F-B915-B80B63BF6944}"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135400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78AC2A-CE35-433A-BE9C-55DED0B0AC68}" type="datetimeFigureOut">
              <a:rPr lang="en-IN" smtClean="0"/>
              <a:t>21-07-2022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14283519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78AC2A-CE35-433A-BE9C-55DED0B0AC68}" type="datetimeFigureOut">
              <a:rPr lang="en-IN" smtClean="0"/>
              <a:t>21-07-2022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C1B74-D08D-4C7F-B915-B80B63BF6944}"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617998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78AC2A-CE35-433A-BE9C-55DED0B0AC68}" type="datetimeFigureOut">
              <a:rPr lang="en-IN" smtClean="0"/>
              <a:t>21-07-2022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21860618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78AC2A-CE35-433A-BE9C-55DED0B0AC68}" type="datetimeFigureOut">
              <a:rPr lang="en-IN" smtClean="0"/>
              <a:t>21-07-2022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38847916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78AC2A-CE35-433A-BE9C-55DED0B0AC68}" type="datetimeFigureOut">
              <a:rPr lang="en-IN" smtClean="0"/>
              <a:t>21-07-2022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3576933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78AC2A-CE35-433A-BE9C-55DED0B0AC68}" type="datetimeFigureOut">
              <a:rPr lang="en-IN" smtClean="0"/>
              <a:t>21-07-2022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14511095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78AC2A-CE35-433A-BE9C-55DED0B0AC68}" type="datetimeFigureOut">
              <a:rPr lang="en-IN" smtClean="0"/>
              <a:t>21-07-2022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2221153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778AC2A-CE35-433A-BE9C-55DED0B0AC68}" type="datetimeFigureOut">
              <a:rPr lang="en-IN" smtClean="0"/>
              <a:t>21-07-2022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1084668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778AC2A-CE35-433A-BE9C-55DED0B0AC68}" type="datetimeFigureOut">
              <a:rPr lang="en-IN" smtClean="0"/>
              <a:t>21-07-2022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1361401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778AC2A-CE35-433A-BE9C-55DED0B0AC68}" type="datetimeFigureOut">
              <a:rPr lang="en-IN" smtClean="0"/>
              <a:t>21-07-2022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1203586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78AC2A-CE35-433A-BE9C-55DED0B0AC68}" type="datetimeFigureOut">
              <a:rPr lang="en-IN" smtClean="0"/>
              <a:t>21-07-2022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2435814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778AC2A-CE35-433A-BE9C-55DED0B0AC68}" type="datetimeFigureOut">
              <a:rPr lang="en-IN" smtClean="0"/>
              <a:t>21-07-2022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2382014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778AC2A-CE35-433A-BE9C-55DED0B0AC68}" type="datetimeFigureOut">
              <a:rPr lang="en-IN" smtClean="0"/>
              <a:t>21-07-2022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F8C1B74-D08D-4C7F-B915-B80B63BF6944}" type="slidenum">
              <a:rPr lang="en-IN" smtClean="0"/>
              <a:t>‹#›</a:t>
            </a:fld>
            <a:endParaRPr lang="en-IN"/>
          </a:p>
        </p:txBody>
      </p:sp>
    </p:spTree>
    <p:extLst>
      <p:ext uri="{BB962C8B-B14F-4D97-AF65-F5344CB8AC3E}">
        <p14:creationId xmlns:p14="http://schemas.microsoft.com/office/powerpoint/2010/main" val="32065463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778AC2A-CE35-433A-BE9C-55DED0B0AC68}" type="datetimeFigureOut">
              <a:rPr lang="en-IN" smtClean="0"/>
              <a:t>21-07-2022</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F8C1B74-D08D-4C7F-B915-B80B63BF6944}" type="slidenum">
              <a:rPr lang="en-IN" smtClean="0"/>
              <a:t>‹#›</a:t>
            </a:fld>
            <a:endParaRPr lang="en-IN"/>
          </a:p>
        </p:txBody>
      </p:sp>
    </p:spTree>
    <p:extLst>
      <p:ext uri="{BB962C8B-B14F-4D97-AF65-F5344CB8AC3E}">
        <p14:creationId xmlns:p14="http://schemas.microsoft.com/office/powerpoint/2010/main" val="1079532731"/>
      </p:ext>
    </p:extLst>
  </p:cSld>
  <p:clrMap bg1="dk1" tx1="lt1" bg2="dk2" tx2="lt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116B5-8148-89B8-7664-B3D07EFE7BEF}"/>
              </a:ext>
            </a:extLst>
          </p:cNvPr>
          <p:cNvSpPr>
            <a:spLocks noGrp="1"/>
          </p:cNvSpPr>
          <p:nvPr>
            <p:ph type="ctrTitle"/>
          </p:nvPr>
        </p:nvSpPr>
        <p:spPr>
          <a:xfrm>
            <a:off x="1334277" y="1184988"/>
            <a:ext cx="7324531" cy="1324947"/>
          </a:xfrm>
        </p:spPr>
        <p:txBody>
          <a:bodyPr/>
          <a:lstStyle/>
          <a:p>
            <a:r>
              <a:rPr lang="en-IN" dirty="0"/>
              <a:t>SNAKE GAME USING PYGAME MODULE</a:t>
            </a:r>
          </a:p>
        </p:txBody>
      </p:sp>
      <p:sp>
        <p:nvSpPr>
          <p:cNvPr id="3" name="Subtitle 2">
            <a:extLst>
              <a:ext uri="{FF2B5EF4-FFF2-40B4-BE49-F238E27FC236}">
                <a16:creationId xmlns:a16="http://schemas.microsoft.com/office/drawing/2014/main" id="{84D46A77-73FF-D2A9-7C8B-0AB2326AFF49}"/>
              </a:ext>
            </a:extLst>
          </p:cNvPr>
          <p:cNvSpPr>
            <a:spLocks noGrp="1"/>
          </p:cNvSpPr>
          <p:nvPr>
            <p:ph type="subTitle" idx="1"/>
          </p:nvPr>
        </p:nvSpPr>
        <p:spPr>
          <a:xfrm>
            <a:off x="1647025" y="2593910"/>
            <a:ext cx="7766936" cy="3984171"/>
          </a:xfrm>
        </p:spPr>
        <p:txBody>
          <a:bodyPr>
            <a:normAutofit fontScale="25000" lnSpcReduction="20000"/>
          </a:bodyPr>
          <a:lstStyle/>
          <a:p>
            <a:pPr algn="l">
              <a:lnSpc>
                <a:spcPct val="115000"/>
              </a:lnSpc>
              <a:spcAft>
                <a:spcPts val="1000"/>
              </a:spcAft>
            </a:pPr>
            <a:r>
              <a:rPr lang="en-US" sz="7200" b="1" dirty="0">
                <a:solidFill>
                  <a:srgbClr val="92D050"/>
                </a:solidFill>
                <a:latin typeface="Arial" panose="020B0604020202020204" pitchFamily="34" charset="0"/>
                <a:ea typeface="Calibri" panose="020F0502020204030204" pitchFamily="34" charset="0"/>
                <a:cs typeface="Arial" panose="020B0604020202020204" pitchFamily="34" charset="0"/>
              </a:rPr>
              <a:t>   </a:t>
            </a:r>
            <a:r>
              <a:rPr lang="en-US" sz="7200" b="1" dirty="0">
                <a:solidFill>
                  <a:srgbClr val="92D050"/>
                </a:solidFill>
                <a:effectLst/>
                <a:latin typeface="Arial" panose="020B0604020202020204" pitchFamily="34" charset="0"/>
                <a:ea typeface="Calibri" panose="020F0502020204030204" pitchFamily="34" charset="0"/>
                <a:cs typeface="Arial" panose="020B0604020202020204" pitchFamily="34" charset="0"/>
              </a:rPr>
              <a:t> Submitted by</a:t>
            </a:r>
            <a:endParaRPr lang="en-IN" sz="7200" b="1" dirty="0">
              <a:solidFill>
                <a:srgbClr val="92D050"/>
              </a:solidFill>
              <a:latin typeface="Arial" panose="020B0604020202020204" pitchFamily="34" charset="0"/>
              <a:ea typeface="Calibri" panose="020F0502020204030204" pitchFamily="34" charset="0"/>
              <a:cs typeface="Arial" panose="020B0604020202020204" pitchFamily="34" charset="0"/>
            </a:endParaRPr>
          </a:p>
          <a:p>
            <a:pPr algn="l">
              <a:lnSpc>
                <a:spcPct val="115000"/>
              </a:lnSpc>
              <a:spcAft>
                <a:spcPts val="1000"/>
              </a:spcAft>
            </a:pPr>
            <a:r>
              <a:rPr lang="en-US" sz="7200" b="1" i="1" dirty="0">
                <a:solidFill>
                  <a:srgbClr val="92D050"/>
                </a:solidFill>
                <a:effectLst/>
                <a:latin typeface="Arial" panose="020B0604020202020204" pitchFamily="34" charset="0"/>
                <a:ea typeface="Calibri" panose="020F0502020204030204" pitchFamily="34" charset="0"/>
                <a:cs typeface="Arial" panose="020B0604020202020204" pitchFamily="34" charset="0"/>
              </a:rPr>
              <a:t>SINGH SHIVAM JAYPRAKASH (216580316017)</a:t>
            </a:r>
            <a:endParaRPr lang="en-IN" sz="7200" b="1" i="1" dirty="0">
              <a:solidFill>
                <a:srgbClr val="92D050"/>
              </a:solidFill>
              <a:effectLst/>
              <a:latin typeface="Arial" panose="020B0604020202020204" pitchFamily="34" charset="0"/>
              <a:ea typeface="Calibri" panose="020F0502020204030204" pitchFamily="34" charset="0"/>
              <a:cs typeface="Arial" panose="020B0604020202020204" pitchFamily="34" charset="0"/>
            </a:endParaRPr>
          </a:p>
          <a:p>
            <a:pPr algn="l">
              <a:lnSpc>
                <a:spcPct val="115000"/>
              </a:lnSpc>
              <a:spcAft>
                <a:spcPts val="1000"/>
              </a:spcAft>
            </a:pPr>
            <a:r>
              <a:rPr lang="en-US" sz="7200" b="1" i="1" dirty="0">
                <a:solidFill>
                  <a:srgbClr val="92D050"/>
                </a:solidFill>
                <a:effectLst/>
                <a:latin typeface="Arial" panose="020B0604020202020204" pitchFamily="34" charset="0"/>
                <a:ea typeface="Calibri" panose="020F0502020204030204" pitchFamily="34" charset="0"/>
                <a:cs typeface="Arial" panose="020B0604020202020204" pitchFamily="34" charset="0"/>
              </a:rPr>
              <a:t>JHA VISHAL RAJKISHOR (216580316034)</a:t>
            </a:r>
            <a:endParaRPr lang="en-IN" sz="7200" b="1" i="1" dirty="0">
              <a:solidFill>
                <a:srgbClr val="92D050"/>
              </a:solidFill>
              <a:effectLst/>
              <a:latin typeface="Arial" panose="020B0604020202020204" pitchFamily="34" charset="0"/>
              <a:ea typeface="Calibri" panose="020F0502020204030204" pitchFamily="34" charset="0"/>
              <a:cs typeface="Arial" panose="020B0604020202020204" pitchFamily="34" charset="0"/>
            </a:endParaRPr>
          </a:p>
          <a:p>
            <a:pPr algn="l">
              <a:lnSpc>
                <a:spcPct val="115000"/>
              </a:lnSpc>
              <a:spcAft>
                <a:spcPts val="1000"/>
              </a:spcAft>
            </a:pPr>
            <a:r>
              <a:rPr lang="en-US" sz="7200" b="1" i="1" dirty="0">
                <a:solidFill>
                  <a:srgbClr val="92D050"/>
                </a:solidFill>
                <a:effectLst/>
                <a:latin typeface="Arial" panose="020B0604020202020204" pitchFamily="34" charset="0"/>
                <a:ea typeface="Calibri" panose="020F0502020204030204" pitchFamily="34" charset="0"/>
                <a:cs typeface="Arial" panose="020B0604020202020204" pitchFamily="34" charset="0"/>
              </a:rPr>
              <a:t>SHIRISTI KUMARI PATHAK (216580316038)</a:t>
            </a:r>
            <a:endParaRPr lang="en-IN" sz="7200" b="1" i="1" dirty="0">
              <a:solidFill>
                <a:srgbClr val="92D050"/>
              </a:solidFill>
              <a:effectLst/>
              <a:latin typeface="Arial" panose="020B0604020202020204" pitchFamily="34" charset="0"/>
              <a:ea typeface="Calibri" panose="020F0502020204030204" pitchFamily="34" charset="0"/>
              <a:cs typeface="Arial" panose="020B0604020202020204" pitchFamily="34" charset="0"/>
            </a:endParaRPr>
          </a:p>
          <a:p>
            <a:pPr algn="l">
              <a:lnSpc>
                <a:spcPct val="115000"/>
              </a:lnSpc>
              <a:spcAft>
                <a:spcPts val="1000"/>
              </a:spcAft>
            </a:pPr>
            <a:r>
              <a:rPr lang="en-US" sz="7200" b="1" i="1" dirty="0">
                <a:solidFill>
                  <a:srgbClr val="92D050"/>
                </a:solidFill>
                <a:effectLst/>
                <a:latin typeface="Arial" panose="020B0604020202020204" pitchFamily="34" charset="0"/>
                <a:ea typeface="Calibri" panose="020F0502020204030204" pitchFamily="34" charset="0"/>
                <a:cs typeface="Arial" panose="020B0604020202020204" pitchFamily="34" charset="0"/>
              </a:rPr>
              <a:t>SNEHA SHUBHASH BIND (21658316042)</a:t>
            </a:r>
            <a:endParaRPr lang="en-IN" sz="7200" b="1" i="1" dirty="0">
              <a:solidFill>
                <a:srgbClr val="92D050"/>
              </a:solidFill>
              <a:effectLst/>
              <a:latin typeface="Arial" panose="020B0604020202020204" pitchFamily="34" charset="0"/>
              <a:ea typeface="Calibri" panose="020F0502020204030204" pitchFamily="34" charset="0"/>
              <a:cs typeface="Arial" panose="020B0604020202020204" pitchFamily="34" charset="0"/>
            </a:endParaRPr>
          </a:p>
          <a:p>
            <a:pPr algn="l">
              <a:lnSpc>
                <a:spcPct val="115000"/>
              </a:lnSpc>
              <a:spcAft>
                <a:spcPts val="1000"/>
              </a:spcAft>
            </a:pPr>
            <a:r>
              <a:rPr lang="en-US" sz="7200" b="1" i="1" dirty="0">
                <a:solidFill>
                  <a:srgbClr val="92D050"/>
                </a:solidFill>
                <a:effectLst/>
                <a:latin typeface="Arial" panose="020B0604020202020204" pitchFamily="34" charset="0"/>
                <a:ea typeface="Calibri" panose="020F0502020204030204" pitchFamily="34" charset="0"/>
                <a:cs typeface="Arial" panose="020B0604020202020204" pitchFamily="34" charset="0"/>
              </a:rPr>
              <a:t>KHUSHI PATEL (216080316026)</a:t>
            </a:r>
          </a:p>
          <a:p>
            <a:pPr algn="l">
              <a:lnSpc>
                <a:spcPct val="115000"/>
              </a:lnSpc>
              <a:spcAft>
                <a:spcPts val="1000"/>
              </a:spcAft>
            </a:pPr>
            <a:r>
              <a:rPr lang="en-US" sz="7200" b="1" i="1" dirty="0">
                <a:solidFill>
                  <a:srgbClr val="92D050"/>
                </a:solidFill>
                <a:latin typeface="Arial" panose="020B0604020202020204" pitchFamily="34" charset="0"/>
                <a:ea typeface="Calibri" panose="020F0502020204030204" pitchFamily="34" charset="0"/>
                <a:cs typeface="Arial" panose="020B0604020202020204" pitchFamily="34" charset="0"/>
              </a:rPr>
              <a:t>UNDER THE GUIDANCE OF</a:t>
            </a:r>
          </a:p>
          <a:p>
            <a:pPr algn="l">
              <a:lnSpc>
                <a:spcPct val="115000"/>
              </a:lnSpc>
              <a:spcAft>
                <a:spcPts val="1000"/>
              </a:spcAft>
            </a:pPr>
            <a:r>
              <a:rPr lang="en-US" sz="7200" b="1" i="1" dirty="0">
                <a:solidFill>
                  <a:srgbClr val="92D050"/>
                </a:solidFill>
                <a:latin typeface="Arial" panose="020B0604020202020204" pitchFamily="34" charset="0"/>
                <a:ea typeface="Calibri" panose="020F0502020204030204" pitchFamily="34" charset="0"/>
                <a:cs typeface="Arial" panose="020B0604020202020204" pitchFamily="34" charset="0"/>
              </a:rPr>
              <a:t>MRS. BHARTI CHATURVEDI</a:t>
            </a:r>
          </a:p>
          <a:p>
            <a:pPr algn="l">
              <a:lnSpc>
                <a:spcPct val="115000"/>
              </a:lnSpc>
              <a:spcAft>
                <a:spcPts val="1000"/>
              </a:spcAft>
            </a:pPr>
            <a:endParaRPr lang="en-IN" sz="7200" b="1" i="1" dirty="0">
              <a:solidFill>
                <a:srgbClr val="92D050"/>
              </a:solidFill>
              <a:effectLst/>
              <a:latin typeface="Arial" panose="020B0604020202020204" pitchFamily="34" charset="0"/>
              <a:ea typeface="Calibri" panose="020F0502020204030204" pitchFamily="34" charset="0"/>
              <a:cs typeface="Arial" panose="020B0604020202020204" pitchFamily="34" charset="0"/>
            </a:endParaRPr>
          </a:p>
          <a:p>
            <a:endParaRPr lang="en-IN" dirty="0"/>
          </a:p>
        </p:txBody>
      </p:sp>
      <p:pic>
        <p:nvPicPr>
          <p:cNvPr id="4" name="Picture 3">
            <a:extLst>
              <a:ext uri="{FF2B5EF4-FFF2-40B4-BE49-F238E27FC236}">
                <a16:creationId xmlns:a16="http://schemas.microsoft.com/office/drawing/2014/main" id="{904F4DCA-F888-EA37-AD10-71E364D2C5A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038611" y="3460310"/>
            <a:ext cx="2208026" cy="2389507"/>
          </a:xfrm>
          <a:prstGeom prst="rect">
            <a:avLst/>
          </a:prstGeom>
          <a:noFill/>
          <a:ln>
            <a:noFill/>
          </a:ln>
        </p:spPr>
      </p:pic>
    </p:spTree>
    <p:extLst>
      <p:ext uri="{BB962C8B-B14F-4D97-AF65-F5344CB8AC3E}">
        <p14:creationId xmlns:p14="http://schemas.microsoft.com/office/powerpoint/2010/main" val="18712555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B749E-86AC-BFB6-99E3-EAB65A5A94C2}"/>
              </a:ext>
            </a:extLst>
          </p:cNvPr>
          <p:cNvSpPr>
            <a:spLocks noGrp="1"/>
          </p:cNvSpPr>
          <p:nvPr>
            <p:ph type="title"/>
          </p:nvPr>
        </p:nvSpPr>
        <p:spPr>
          <a:xfrm>
            <a:off x="677334" y="609600"/>
            <a:ext cx="8625286" cy="5669902"/>
          </a:xfrm>
        </p:spPr>
        <p:txBody>
          <a:bodyPr>
            <a:normAutofit fontScale="90000"/>
          </a:bodyPr>
          <a:lstStyle/>
          <a:p>
            <a:r>
              <a:rPr lang="en-IN" dirty="0"/>
              <a:t>Keys event is used for knowing which key is pressed , we have to check the event .key variable corresponds to which </a:t>
            </a:r>
            <a:r>
              <a:rPr lang="en-IN" dirty="0" err="1"/>
              <a:t>pygame</a:t>
            </a:r>
            <a:r>
              <a:rPr lang="en-IN" dirty="0"/>
              <a:t> keys. </a:t>
            </a:r>
            <a:br>
              <a:rPr lang="en-IN" dirty="0"/>
            </a:br>
            <a:br>
              <a:rPr lang="en-IN" dirty="0"/>
            </a:br>
            <a:r>
              <a:rPr lang="en-IN" dirty="0"/>
              <a:t>Syntax:</a:t>
            </a:r>
            <a:br>
              <a:rPr lang="en-IN" dirty="0"/>
            </a:br>
            <a:br>
              <a:rPr lang="en-IN" dirty="0"/>
            </a:br>
            <a:r>
              <a:rPr lang="en-IN" sz="3200" dirty="0">
                <a:solidFill>
                  <a:srgbClr val="00B050"/>
                </a:solidFill>
              </a:rPr>
              <a:t>K_UP        (up arrow)        </a:t>
            </a:r>
            <a:br>
              <a:rPr lang="en-IN" sz="3200" dirty="0">
                <a:solidFill>
                  <a:srgbClr val="00B050"/>
                </a:solidFill>
              </a:rPr>
            </a:br>
            <a:r>
              <a:rPr lang="en-IN" sz="3200" dirty="0">
                <a:solidFill>
                  <a:srgbClr val="00B050"/>
                </a:solidFill>
              </a:rPr>
              <a:t>K_DOWN   (down arrow)</a:t>
            </a:r>
            <a:br>
              <a:rPr lang="en-IN" sz="3200" dirty="0">
                <a:solidFill>
                  <a:srgbClr val="00B050"/>
                </a:solidFill>
              </a:rPr>
            </a:br>
            <a:r>
              <a:rPr lang="en-IN" sz="3200" dirty="0">
                <a:solidFill>
                  <a:srgbClr val="00B050"/>
                </a:solidFill>
              </a:rPr>
              <a:t>K_RIGHT   (right arrow)</a:t>
            </a:r>
            <a:br>
              <a:rPr lang="en-IN" sz="3200" dirty="0">
                <a:solidFill>
                  <a:srgbClr val="00B050"/>
                </a:solidFill>
              </a:rPr>
            </a:br>
            <a:r>
              <a:rPr lang="en-IN" sz="3200" dirty="0">
                <a:solidFill>
                  <a:srgbClr val="00B050"/>
                </a:solidFill>
              </a:rPr>
              <a:t>K_LEFT     (left arrow)</a:t>
            </a:r>
            <a:br>
              <a:rPr lang="en-IN" sz="3200" dirty="0">
                <a:solidFill>
                  <a:srgbClr val="00B050"/>
                </a:solidFill>
              </a:rPr>
            </a:br>
            <a:r>
              <a:rPr lang="en-IN" sz="3200" dirty="0">
                <a:solidFill>
                  <a:srgbClr val="00B050"/>
                </a:solidFill>
              </a:rPr>
              <a:t>K_SPACE   (space bar)</a:t>
            </a:r>
          </a:p>
        </p:txBody>
      </p:sp>
    </p:spTree>
    <p:extLst>
      <p:ext uri="{BB962C8B-B14F-4D97-AF65-F5344CB8AC3E}">
        <p14:creationId xmlns:p14="http://schemas.microsoft.com/office/powerpoint/2010/main" val="3160462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722F2-393B-3A5F-F891-695469E45183}"/>
              </a:ext>
            </a:extLst>
          </p:cNvPr>
          <p:cNvSpPr>
            <a:spLocks noGrp="1"/>
          </p:cNvSpPr>
          <p:nvPr>
            <p:ph type="title"/>
          </p:nvPr>
        </p:nvSpPr>
        <p:spPr>
          <a:xfrm>
            <a:off x="677334" y="609600"/>
            <a:ext cx="8867882" cy="5511282"/>
          </a:xfrm>
        </p:spPr>
        <p:txBody>
          <a:bodyPr>
            <a:normAutofit fontScale="90000"/>
          </a:bodyPr>
          <a:lstStyle/>
          <a:p>
            <a:r>
              <a:rPr lang="en-IN" dirty="0"/>
              <a:t>fill() function fills the surface object our screen with colours by passing the parameters.</a:t>
            </a:r>
            <a:br>
              <a:rPr lang="en-IN" dirty="0"/>
            </a:br>
            <a:r>
              <a:rPr lang="en-IN" dirty="0"/>
              <a:t>Syntax:</a:t>
            </a:r>
            <a:br>
              <a:rPr lang="en-IN" dirty="0"/>
            </a:br>
            <a:r>
              <a:rPr lang="en-IN" dirty="0" err="1">
                <a:solidFill>
                  <a:srgbClr val="00B050"/>
                </a:solidFill>
              </a:rPr>
              <a:t>surface.fill</a:t>
            </a:r>
            <a:r>
              <a:rPr lang="en-IN" dirty="0">
                <a:solidFill>
                  <a:srgbClr val="00B050"/>
                </a:solidFill>
              </a:rPr>
              <a:t>(white)</a:t>
            </a:r>
            <a:br>
              <a:rPr lang="en-IN" dirty="0">
                <a:solidFill>
                  <a:srgbClr val="00B050"/>
                </a:solidFill>
              </a:rPr>
            </a:br>
            <a:br>
              <a:rPr lang="en-IN" dirty="0">
                <a:solidFill>
                  <a:srgbClr val="00B050"/>
                </a:solidFill>
              </a:rPr>
            </a:br>
            <a:r>
              <a:rPr lang="en-IN" dirty="0" err="1">
                <a:solidFill>
                  <a:srgbClr val="92D050"/>
                </a:solidFill>
              </a:rPr>
              <a:t>blit</a:t>
            </a:r>
            <a:r>
              <a:rPr lang="en-IN" dirty="0">
                <a:solidFill>
                  <a:srgbClr val="92D050"/>
                </a:solidFill>
              </a:rPr>
              <a:t>() function draws a source surface onto this surface. The draw can be positioned with the </a:t>
            </a:r>
            <a:r>
              <a:rPr lang="en-IN" dirty="0" err="1">
                <a:solidFill>
                  <a:srgbClr val="92D050"/>
                </a:solidFill>
              </a:rPr>
              <a:t>dest</a:t>
            </a:r>
            <a:r>
              <a:rPr lang="en-IN" dirty="0">
                <a:solidFill>
                  <a:srgbClr val="92D050"/>
                </a:solidFill>
              </a:rPr>
              <a:t> argument. X and y are the position inside the window.</a:t>
            </a:r>
            <a:br>
              <a:rPr lang="en-IN" dirty="0">
                <a:solidFill>
                  <a:srgbClr val="92D050"/>
                </a:solidFill>
              </a:rPr>
            </a:br>
            <a:r>
              <a:rPr lang="en-IN" dirty="0">
                <a:solidFill>
                  <a:srgbClr val="92D050"/>
                </a:solidFill>
              </a:rPr>
              <a:t>Syntax:</a:t>
            </a:r>
            <a:br>
              <a:rPr lang="en-IN" dirty="0">
                <a:solidFill>
                  <a:srgbClr val="92D050"/>
                </a:solidFill>
              </a:rPr>
            </a:br>
            <a:r>
              <a:rPr lang="en-IN" dirty="0" err="1">
                <a:solidFill>
                  <a:srgbClr val="00B050"/>
                </a:solidFill>
              </a:rPr>
              <a:t>blit</a:t>
            </a:r>
            <a:r>
              <a:rPr lang="en-IN" dirty="0">
                <a:solidFill>
                  <a:srgbClr val="00B050"/>
                </a:solidFill>
              </a:rPr>
              <a:t>(background,(X,Y))</a:t>
            </a:r>
            <a:br>
              <a:rPr lang="en-IN" dirty="0">
                <a:solidFill>
                  <a:srgbClr val="00B050"/>
                </a:solidFill>
              </a:rPr>
            </a:br>
            <a:br>
              <a:rPr lang="en-IN" dirty="0">
                <a:solidFill>
                  <a:srgbClr val="00B050"/>
                </a:solidFill>
              </a:rPr>
            </a:br>
            <a:endParaRPr lang="en-IN" dirty="0">
              <a:solidFill>
                <a:srgbClr val="00B050"/>
              </a:solidFill>
            </a:endParaRPr>
          </a:p>
        </p:txBody>
      </p:sp>
    </p:spTree>
    <p:extLst>
      <p:ext uri="{BB962C8B-B14F-4D97-AF65-F5344CB8AC3E}">
        <p14:creationId xmlns:p14="http://schemas.microsoft.com/office/powerpoint/2010/main" val="1815537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5E1D0-5843-45A2-1C0E-511009DD3D57}"/>
              </a:ext>
            </a:extLst>
          </p:cNvPr>
          <p:cNvSpPr>
            <a:spLocks noGrp="1"/>
          </p:cNvSpPr>
          <p:nvPr>
            <p:ph type="title"/>
          </p:nvPr>
        </p:nvSpPr>
        <p:spPr>
          <a:xfrm>
            <a:off x="597159" y="1"/>
            <a:ext cx="8770775" cy="6391468"/>
          </a:xfrm>
        </p:spPr>
        <p:txBody>
          <a:bodyPr/>
          <a:lstStyle/>
          <a:p>
            <a:r>
              <a:rPr lang="en-IN" dirty="0">
                <a:solidFill>
                  <a:srgbClr val="00B050"/>
                </a:solidFill>
              </a:rPr>
              <a:t>OUTPUT</a:t>
            </a:r>
          </a:p>
        </p:txBody>
      </p:sp>
      <p:pic>
        <p:nvPicPr>
          <p:cNvPr id="3" name="Picture 2">
            <a:extLst>
              <a:ext uri="{FF2B5EF4-FFF2-40B4-BE49-F238E27FC236}">
                <a16:creationId xmlns:a16="http://schemas.microsoft.com/office/drawing/2014/main" id="{EC38BEAB-FE78-3A14-1381-A750EF4B33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639" y="671803"/>
            <a:ext cx="8439540" cy="5626359"/>
          </a:xfrm>
          <a:prstGeom prst="rect">
            <a:avLst/>
          </a:prstGeom>
        </p:spPr>
      </p:pic>
    </p:spTree>
    <p:extLst>
      <p:ext uri="{BB962C8B-B14F-4D97-AF65-F5344CB8AC3E}">
        <p14:creationId xmlns:p14="http://schemas.microsoft.com/office/powerpoint/2010/main" val="12889712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BDFBB-9B9B-6737-0E3D-DEFED271E667}"/>
              </a:ext>
            </a:extLst>
          </p:cNvPr>
          <p:cNvSpPr>
            <a:spLocks noGrp="1"/>
          </p:cNvSpPr>
          <p:nvPr>
            <p:ph type="title"/>
          </p:nvPr>
        </p:nvSpPr>
        <p:spPr>
          <a:xfrm>
            <a:off x="677334" y="609599"/>
            <a:ext cx="8531980" cy="5903167"/>
          </a:xfrm>
        </p:spPr>
        <p:txBody>
          <a:bodyPr/>
          <a:lstStyle/>
          <a:p>
            <a:endParaRPr lang="en-IN" dirty="0"/>
          </a:p>
        </p:txBody>
      </p:sp>
      <p:pic>
        <p:nvPicPr>
          <p:cNvPr id="3" name="Picture 2">
            <a:extLst>
              <a:ext uri="{FF2B5EF4-FFF2-40B4-BE49-F238E27FC236}">
                <a16:creationId xmlns:a16="http://schemas.microsoft.com/office/drawing/2014/main" id="{B2CF0243-3134-A3A0-05C3-42864009A1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4" y="609600"/>
            <a:ext cx="8531980" cy="5903166"/>
          </a:xfrm>
          <a:prstGeom prst="rect">
            <a:avLst/>
          </a:prstGeom>
        </p:spPr>
      </p:pic>
    </p:spTree>
    <p:extLst>
      <p:ext uri="{BB962C8B-B14F-4D97-AF65-F5344CB8AC3E}">
        <p14:creationId xmlns:p14="http://schemas.microsoft.com/office/powerpoint/2010/main" val="14562453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14F5D-AC4D-BCA1-3CC9-4ABE8B3FD88C}"/>
              </a:ext>
            </a:extLst>
          </p:cNvPr>
          <p:cNvSpPr>
            <a:spLocks noGrp="1"/>
          </p:cNvSpPr>
          <p:nvPr>
            <p:ph type="title"/>
          </p:nvPr>
        </p:nvSpPr>
        <p:spPr>
          <a:xfrm>
            <a:off x="677334" y="609599"/>
            <a:ext cx="8653278" cy="5772539"/>
          </a:xfrm>
        </p:spPr>
        <p:txBody>
          <a:bodyPr/>
          <a:lstStyle/>
          <a:p>
            <a:endParaRPr lang="en-IN" dirty="0"/>
          </a:p>
        </p:txBody>
      </p:sp>
      <p:pic>
        <p:nvPicPr>
          <p:cNvPr id="3" name="Picture 2">
            <a:extLst>
              <a:ext uri="{FF2B5EF4-FFF2-40B4-BE49-F238E27FC236}">
                <a16:creationId xmlns:a16="http://schemas.microsoft.com/office/drawing/2014/main" id="{CC60A51F-DD85-A627-B270-72C3654F56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3" y="609599"/>
            <a:ext cx="8653277" cy="5638802"/>
          </a:xfrm>
          <a:prstGeom prst="rect">
            <a:avLst/>
          </a:prstGeom>
        </p:spPr>
      </p:pic>
    </p:spTree>
    <p:extLst>
      <p:ext uri="{BB962C8B-B14F-4D97-AF65-F5344CB8AC3E}">
        <p14:creationId xmlns:p14="http://schemas.microsoft.com/office/powerpoint/2010/main" val="15997879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FC2C919-8027-D70B-2E66-C9D3675C9EE9}"/>
              </a:ext>
            </a:extLst>
          </p:cNvPr>
          <p:cNvSpPr/>
          <p:nvPr/>
        </p:nvSpPr>
        <p:spPr>
          <a:xfrm>
            <a:off x="578499" y="1142999"/>
            <a:ext cx="8929395" cy="42547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7200" dirty="0">
                <a:solidFill>
                  <a:srgbClr val="0070C0"/>
                </a:solidFill>
              </a:rPr>
              <a:t>THE END</a:t>
            </a:r>
          </a:p>
          <a:p>
            <a:pPr algn="ctr"/>
            <a:endParaRPr lang="en-IN" dirty="0">
              <a:solidFill>
                <a:srgbClr val="0070C0"/>
              </a:solidFill>
            </a:endParaRPr>
          </a:p>
        </p:txBody>
      </p:sp>
    </p:spTree>
    <p:extLst>
      <p:ext uri="{BB962C8B-B14F-4D97-AF65-F5344CB8AC3E}">
        <p14:creationId xmlns:p14="http://schemas.microsoft.com/office/powerpoint/2010/main" val="3803598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A8F92-5870-A9BF-7B16-13E6276142E2}"/>
              </a:ext>
            </a:extLst>
          </p:cNvPr>
          <p:cNvSpPr>
            <a:spLocks noGrp="1"/>
          </p:cNvSpPr>
          <p:nvPr>
            <p:ph type="title"/>
          </p:nvPr>
        </p:nvSpPr>
        <p:spPr>
          <a:xfrm>
            <a:off x="2020942" y="1113453"/>
            <a:ext cx="8596668" cy="1320800"/>
          </a:xfrm>
        </p:spPr>
        <p:txBody>
          <a:bodyPr/>
          <a:lstStyle/>
          <a:p>
            <a:r>
              <a:rPr lang="en-IN" dirty="0">
                <a:latin typeface="Arial Black" panose="020B0A04020102020204" pitchFamily="34" charset="0"/>
              </a:rPr>
              <a:t>WHAT IS PYGAME?</a:t>
            </a:r>
          </a:p>
        </p:txBody>
      </p:sp>
      <p:sp>
        <p:nvSpPr>
          <p:cNvPr id="3" name="Content Placeholder 2">
            <a:extLst>
              <a:ext uri="{FF2B5EF4-FFF2-40B4-BE49-F238E27FC236}">
                <a16:creationId xmlns:a16="http://schemas.microsoft.com/office/drawing/2014/main" id="{0CBB0BF2-3A33-CC58-A920-EEE437A62CD5}"/>
              </a:ext>
            </a:extLst>
          </p:cNvPr>
          <p:cNvSpPr>
            <a:spLocks noGrp="1"/>
          </p:cNvSpPr>
          <p:nvPr>
            <p:ph idx="1"/>
          </p:nvPr>
        </p:nvSpPr>
        <p:spPr>
          <a:xfrm>
            <a:off x="677334" y="2655111"/>
            <a:ext cx="8596668" cy="3880773"/>
          </a:xfrm>
        </p:spPr>
        <p:txBody>
          <a:bodyPr/>
          <a:lstStyle/>
          <a:p>
            <a:r>
              <a:rPr lang="en-US" sz="2800" b="0" i="0" dirty="0" err="1">
                <a:solidFill>
                  <a:srgbClr val="92D050"/>
                </a:solidFill>
                <a:effectLst/>
                <a:latin typeface="Arial Black" panose="020B0A04020102020204" pitchFamily="34" charset="0"/>
              </a:rPr>
              <a:t>Pygame</a:t>
            </a:r>
            <a:r>
              <a:rPr lang="en-US" sz="2800" b="0" i="0" dirty="0">
                <a:solidFill>
                  <a:srgbClr val="92D050"/>
                </a:solidFill>
                <a:effectLst/>
                <a:latin typeface="Arial Black" panose="020B0A04020102020204" pitchFamily="34" charset="0"/>
              </a:rPr>
              <a:t> is a cross-platform set of Python modules designed for writing video games. It includes computer graphics and sound libraries designed to be used with the Python programming language</a:t>
            </a:r>
            <a:r>
              <a:rPr lang="en-US" sz="2800" dirty="0">
                <a:solidFill>
                  <a:srgbClr val="BDC1C6"/>
                </a:solidFill>
                <a:latin typeface="arial" panose="020B0604020202020204" pitchFamily="34" charset="0"/>
              </a:rPr>
              <a:t>.</a:t>
            </a:r>
            <a:endParaRPr lang="en-IN" dirty="0"/>
          </a:p>
        </p:txBody>
      </p:sp>
    </p:spTree>
    <p:extLst>
      <p:ext uri="{BB962C8B-B14F-4D97-AF65-F5344CB8AC3E}">
        <p14:creationId xmlns:p14="http://schemas.microsoft.com/office/powerpoint/2010/main" val="19452752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B914E-BA4E-73FF-86DE-3F264989CCAF}"/>
              </a:ext>
            </a:extLst>
          </p:cNvPr>
          <p:cNvSpPr>
            <a:spLocks noGrp="1"/>
          </p:cNvSpPr>
          <p:nvPr>
            <p:ph type="title"/>
          </p:nvPr>
        </p:nvSpPr>
        <p:spPr>
          <a:xfrm>
            <a:off x="1302485" y="702906"/>
            <a:ext cx="8596668" cy="1320800"/>
          </a:xfrm>
        </p:spPr>
        <p:txBody>
          <a:bodyPr/>
          <a:lstStyle/>
          <a:p>
            <a:r>
              <a:rPr lang="en-IN" dirty="0"/>
              <a:t>INTRODUCTION ABOUT PROJECT</a:t>
            </a:r>
          </a:p>
        </p:txBody>
      </p:sp>
      <p:sp>
        <p:nvSpPr>
          <p:cNvPr id="3" name="Content Placeholder 2">
            <a:extLst>
              <a:ext uri="{FF2B5EF4-FFF2-40B4-BE49-F238E27FC236}">
                <a16:creationId xmlns:a16="http://schemas.microsoft.com/office/drawing/2014/main" id="{2602A5C7-0D41-71A0-1CA2-381D8B956D71}"/>
              </a:ext>
            </a:extLst>
          </p:cNvPr>
          <p:cNvSpPr>
            <a:spLocks noGrp="1"/>
          </p:cNvSpPr>
          <p:nvPr>
            <p:ph idx="1"/>
          </p:nvPr>
        </p:nvSpPr>
        <p:spPr/>
        <p:txBody>
          <a:bodyPr>
            <a:normAutofit/>
          </a:bodyPr>
          <a:lstStyle/>
          <a:p>
            <a:pPr algn="just"/>
            <a:r>
              <a:rPr lang="en-US" sz="2400" dirty="0">
                <a:solidFill>
                  <a:srgbClr val="92D050"/>
                </a:solidFill>
                <a:latin typeface="Arial Black" panose="020B0A04020102020204" pitchFamily="34" charset="0"/>
                <a:ea typeface="Calibri" panose="020F0502020204030204" pitchFamily="34" charset="0"/>
                <a:cs typeface="Times New Roman" panose="02020603050405020304" pitchFamily="18" charset="0"/>
              </a:rPr>
              <a:t>This is a type of a Snake Game in which </a:t>
            </a:r>
            <a:r>
              <a:rPr lang="en-US" sz="2400" dirty="0">
                <a:solidFill>
                  <a:srgbClr val="92D050"/>
                </a:solidFill>
                <a:effectLst/>
                <a:latin typeface="Arial Black" panose="020B0A04020102020204" pitchFamily="34" charset="0"/>
                <a:ea typeface="Calibri" panose="020F0502020204030204" pitchFamily="34" charset="0"/>
                <a:cs typeface="Times New Roman" panose="02020603050405020304" pitchFamily="18" charset="0"/>
              </a:rPr>
              <a:t>The player controls a long, thin creature, resembling a snake, which roams around on a bordered plane, picking up food (or some other item), trying to avoid hitting its own tail or the edges of the playing area. Each time the snake eats a piece of food, its tail grows longer, making the game increasingly difficult. The user controls the direction of the snake's head (up, down, left, or right), and the snake's body follows.</a:t>
            </a:r>
            <a:endParaRPr lang="en-IN" sz="2400" dirty="0">
              <a:solidFill>
                <a:srgbClr val="92D050"/>
              </a:solidFill>
              <a:effectLst/>
              <a:latin typeface="Arial Black" panose="020B0A0402010202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20798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93AE-8F21-6B6F-3A6F-C8FF1E9103EF}"/>
              </a:ext>
            </a:extLst>
          </p:cNvPr>
          <p:cNvSpPr>
            <a:spLocks noGrp="1"/>
          </p:cNvSpPr>
          <p:nvPr>
            <p:ph type="title"/>
          </p:nvPr>
        </p:nvSpPr>
        <p:spPr/>
        <p:txBody>
          <a:bodyPr/>
          <a:lstStyle/>
          <a:p>
            <a:r>
              <a:rPr lang="en-IN" dirty="0"/>
              <a:t>CODE EXPLAINATION</a:t>
            </a:r>
          </a:p>
        </p:txBody>
      </p:sp>
      <p:sp>
        <p:nvSpPr>
          <p:cNvPr id="3" name="Content Placeholder 2">
            <a:extLst>
              <a:ext uri="{FF2B5EF4-FFF2-40B4-BE49-F238E27FC236}">
                <a16:creationId xmlns:a16="http://schemas.microsoft.com/office/drawing/2014/main" id="{429CF994-EE64-ADA3-3F43-B2E20D5757D0}"/>
              </a:ext>
            </a:extLst>
          </p:cNvPr>
          <p:cNvSpPr>
            <a:spLocks noGrp="1"/>
          </p:cNvSpPr>
          <p:nvPr>
            <p:ph idx="1"/>
          </p:nvPr>
        </p:nvSpPr>
        <p:spPr>
          <a:xfrm>
            <a:off x="854616" y="1930400"/>
            <a:ext cx="8596668" cy="3880773"/>
          </a:xfrm>
        </p:spPr>
        <p:txBody>
          <a:bodyPr>
            <a:normAutofit fontScale="92500" lnSpcReduction="10000"/>
          </a:bodyPr>
          <a:lstStyle/>
          <a:p>
            <a:r>
              <a:rPr lang="en-IN" sz="2800" dirty="0">
                <a:solidFill>
                  <a:srgbClr val="92D050"/>
                </a:solidFill>
                <a:latin typeface="Arial Black" panose="020B0A04020102020204" pitchFamily="34" charset="0"/>
              </a:rPr>
              <a:t>IMPORTED PYGAME MODULE FOR THE PROGRAM</a:t>
            </a:r>
          </a:p>
          <a:p>
            <a:r>
              <a:rPr lang="en-IN" sz="2800" dirty="0">
                <a:solidFill>
                  <a:srgbClr val="92D050"/>
                </a:solidFill>
                <a:latin typeface="Arial Black" panose="020B0A04020102020204" pitchFamily="34" charset="0"/>
              </a:rPr>
              <a:t>IMPORTED RAMDOM MODULE FOR SNAKE FOOD </a:t>
            </a:r>
          </a:p>
          <a:p>
            <a:r>
              <a:rPr lang="en-IN" sz="2800" dirty="0">
                <a:solidFill>
                  <a:srgbClr val="92D050"/>
                </a:solidFill>
                <a:latin typeface="Arial Black" panose="020B0A04020102020204" pitchFamily="34" charset="0"/>
              </a:rPr>
              <a:t>IMPORTED RGB FOR USING COLORS IN PROGRAM</a:t>
            </a:r>
          </a:p>
          <a:p>
            <a:r>
              <a:rPr lang="en-US" sz="2800" b="1" i="0" dirty="0">
                <a:solidFill>
                  <a:srgbClr val="92D050"/>
                </a:solidFill>
                <a:effectLst/>
                <a:latin typeface="Arial Black" panose="020B0A04020102020204" pitchFamily="34" charset="0"/>
              </a:rPr>
              <a:t>IMPORTED JSON IT IS A BUILT – IN PACKAGE </a:t>
            </a:r>
            <a:r>
              <a:rPr lang="en-US" sz="2800" b="1" dirty="0">
                <a:solidFill>
                  <a:srgbClr val="92D050"/>
                </a:solidFill>
                <a:latin typeface="Arial Black" panose="020B0A04020102020204" pitchFamily="34" charset="0"/>
              </a:rPr>
              <a:t>FOR STORING</a:t>
            </a:r>
            <a:r>
              <a:rPr lang="en-US" sz="2800" b="1" i="0" dirty="0">
                <a:solidFill>
                  <a:srgbClr val="92D050"/>
                </a:solidFill>
                <a:effectLst/>
                <a:latin typeface="Arial Black" panose="020B0A04020102020204" pitchFamily="34" charset="0"/>
              </a:rPr>
              <a:t> AND TRANSFER THE DATA</a:t>
            </a:r>
            <a:r>
              <a:rPr lang="en-US" sz="2800" b="0" i="0" dirty="0">
                <a:solidFill>
                  <a:srgbClr val="92D050"/>
                </a:solidFill>
                <a:effectLst/>
                <a:latin typeface="Arial Black" panose="020B0A04020102020204" pitchFamily="34" charset="0"/>
              </a:rPr>
              <a:t>. </a:t>
            </a:r>
            <a:endParaRPr lang="en-IN" sz="2800" dirty="0">
              <a:solidFill>
                <a:srgbClr val="92D050"/>
              </a:solidFill>
              <a:latin typeface="Arial Black" panose="020B0A04020102020204" pitchFamily="34" charset="0"/>
            </a:endParaRPr>
          </a:p>
          <a:p>
            <a:endParaRPr lang="en-IN" dirty="0"/>
          </a:p>
        </p:txBody>
      </p:sp>
    </p:spTree>
    <p:extLst>
      <p:ext uri="{BB962C8B-B14F-4D97-AF65-F5344CB8AC3E}">
        <p14:creationId xmlns:p14="http://schemas.microsoft.com/office/powerpoint/2010/main" val="2738351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7472-0C0A-7955-C011-05EAD0EEB197}"/>
              </a:ext>
            </a:extLst>
          </p:cNvPr>
          <p:cNvSpPr>
            <a:spLocks noGrp="1"/>
          </p:cNvSpPr>
          <p:nvPr>
            <p:ph type="title"/>
          </p:nvPr>
        </p:nvSpPr>
        <p:spPr>
          <a:xfrm>
            <a:off x="307910" y="528734"/>
            <a:ext cx="11787673" cy="5800531"/>
          </a:xfrm>
        </p:spPr>
        <p:txBody>
          <a:bodyPr>
            <a:normAutofit fontScale="90000"/>
          </a:bodyPr>
          <a:lstStyle/>
          <a:p>
            <a:r>
              <a:rPr lang="en-IN" dirty="0"/>
              <a:t>Created a game window using </a:t>
            </a:r>
            <a:r>
              <a:rPr lang="en-IN" dirty="0" err="1"/>
              <a:t>pygame</a:t>
            </a:r>
            <a:r>
              <a:rPr lang="en-IN" dirty="0"/>
              <a:t> </a:t>
            </a:r>
            <a:br>
              <a:rPr lang="en-IN" dirty="0"/>
            </a:br>
            <a:r>
              <a:rPr lang="en-IN" dirty="0"/>
              <a:t>Syntax :</a:t>
            </a:r>
            <a:br>
              <a:rPr lang="en-IN" dirty="0"/>
            </a:br>
            <a:r>
              <a:rPr lang="en-IN" dirty="0" err="1">
                <a:solidFill>
                  <a:srgbClr val="00B050"/>
                </a:solidFill>
              </a:rPr>
              <a:t>gameWindow</a:t>
            </a:r>
            <a:r>
              <a:rPr lang="en-IN" dirty="0">
                <a:solidFill>
                  <a:srgbClr val="00B050"/>
                </a:solidFill>
              </a:rPr>
              <a:t>=</a:t>
            </a:r>
            <a:r>
              <a:rPr lang="en-IN" dirty="0" err="1">
                <a:solidFill>
                  <a:srgbClr val="00B050"/>
                </a:solidFill>
              </a:rPr>
              <a:t>pygame.display.set_mode</a:t>
            </a:r>
            <a:r>
              <a:rPr lang="en-IN" dirty="0">
                <a:solidFill>
                  <a:srgbClr val="00B050"/>
                </a:solidFill>
              </a:rPr>
              <a:t>((</a:t>
            </a:r>
            <a:r>
              <a:rPr lang="en-IN" dirty="0" err="1">
                <a:solidFill>
                  <a:srgbClr val="00B050"/>
                </a:solidFill>
              </a:rPr>
              <a:t>screen_width,screen_height</a:t>
            </a:r>
            <a:r>
              <a:rPr lang="en-IN" dirty="0">
                <a:solidFill>
                  <a:srgbClr val="00B050"/>
                </a:solidFill>
              </a:rPr>
              <a:t>))</a:t>
            </a:r>
            <a:r>
              <a:rPr lang="en-IN" dirty="0"/>
              <a:t> </a:t>
            </a:r>
            <a:br>
              <a:rPr lang="en-IN" dirty="0"/>
            </a:br>
            <a:r>
              <a:rPr lang="en-IN" dirty="0"/>
              <a:t> </a:t>
            </a:r>
            <a:br>
              <a:rPr lang="en-IN" dirty="0"/>
            </a:br>
            <a:r>
              <a:rPr lang="en-IN" dirty="0"/>
              <a:t>Added three different images for different operations.</a:t>
            </a:r>
            <a:br>
              <a:rPr lang="en-IN" dirty="0"/>
            </a:br>
            <a:r>
              <a:rPr lang="en-IN" dirty="0"/>
              <a:t>SYNTAX,</a:t>
            </a:r>
            <a:br>
              <a:rPr lang="en-IN" dirty="0"/>
            </a:br>
            <a:br>
              <a:rPr lang="en-IN" dirty="0"/>
            </a:br>
            <a:r>
              <a:rPr lang="en-IN" dirty="0" err="1">
                <a:solidFill>
                  <a:srgbClr val="00B050"/>
                </a:solidFill>
              </a:rPr>
              <a:t>bgimg</a:t>
            </a:r>
            <a:r>
              <a:rPr lang="en-IN" dirty="0">
                <a:solidFill>
                  <a:srgbClr val="00B050"/>
                </a:solidFill>
              </a:rPr>
              <a:t> = </a:t>
            </a:r>
            <a:r>
              <a:rPr lang="en-IN" dirty="0" err="1">
                <a:solidFill>
                  <a:srgbClr val="00B050"/>
                </a:solidFill>
              </a:rPr>
              <a:t>pygame.image.load</a:t>
            </a:r>
            <a:r>
              <a:rPr lang="en-IN" dirty="0">
                <a:solidFill>
                  <a:srgbClr val="00B050"/>
                </a:solidFill>
              </a:rPr>
              <a:t>("snake8.jpg")</a:t>
            </a:r>
            <a:br>
              <a:rPr lang="en-IN" dirty="0">
                <a:solidFill>
                  <a:srgbClr val="00B050"/>
                </a:solidFill>
              </a:rPr>
            </a:br>
            <a:r>
              <a:rPr lang="en-IN" dirty="0" err="1">
                <a:solidFill>
                  <a:srgbClr val="00B050"/>
                </a:solidFill>
              </a:rPr>
              <a:t>bgimg</a:t>
            </a:r>
            <a:r>
              <a:rPr lang="en-IN" dirty="0">
                <a:solidFill>
                  <a:srgbClr val="00B050"/>
                </a:solidFill>
              </a:rPr>
              <a:t> = </a:t>
            </a:r>
            <a:r>
              <a:rPr lang="en-IN" dirty="0" err="1">
                <a:solidFill>
                  <a:srgbClr val="00B050"/>
                </a:solidFill>
              </a:rPr>
              <a:t>pygame.transform.scale</a:t>
            </a:r>
            <a:r>
              <a:rPr lang="en-IN" dirty="0">
                <a:solidFill>
                  <a:srgbClr val="00B050"/>
                </a:solidFill>
              </a:rPr>
              <a:t>(</a:t>
            </a:r>
            <a:r>
              <a:rPr lang="en-IN" dirty="0" err="1">
                <a:solidFill>
                  <a:srgbClr val="00B050"/>
                </a:solidFill>
              </a:rPr>
              <a:t>bgimg</a:t>
            </a:r>
            <a:r>
              <a:rPr lang="en-IN" dirty="0">
                <a:solidFill>
                  <a:srgbClr val="00B050"/>
                </a:solidFill>
              </a:rPr>
              <a:t>, </a:t>
            </a:r>
            <a:br>
              <a:rPr lang="en-IN" dirty="0">
                <a:solidFill>
                  <a:srgbClr val="00B050"/>
                </a:solidFill>
              </a:rPr>
            </a:br>
            <a:r>
              <a:rPr lang="en-IN" dirty="0">
                <a:solidFill>
                  <a:srgbClr val="00B050"/>
                </a:solidFill>
              </a:rPr>
              <a:t>  (</a:t>
            </a:r>
            <a:r>
              <a:rPr lang="en-IN" dirty="0" err="1">
                <a:solidFill>
                  <a:srgbClr val="00B050"/>
                </a:solidFill>
              </a:rPr>
              <a:t>screen_width,screen_height</a:t>
            </a:r>
            <a:r>
              <a:rPr lang="en-IN" dirty="0">
                <a:solidFill>
                  <a:srgbClr val="00B050"/>
                </a:solidFill>
              </a:rPr>
              <a:t>)).</a:t>
            </a:r>
            <a:r>
              <a:rPr lang="en-IN" dirty="0" err="1">
                <a:solidFill>
                  <a:srgbClr val="00B050"/>
                </a:solidFill>
              </a:rPr>
              <a:t>convert_alpha</a:t>
            </a:r>
            <a:r>
              <a:rPr lang="en-IN" dirty="0">
                <a:solidFill>
                  <a:srgbClr val="00B050"/>
                </a:solidFill>
              </a:rPr>
              <a:t>()</a:t>
            </a:r>
            <a:endParaRPr lang="en-IN" dirty="0"/>
          </a:p>
        </p:txBody>
      </p:sp>
    </p:spTree>
    <p:extLst>
      <p:ext uri="{BB962C8B-B14F-4D97-AF65-F5344CB8AC3E}">
        <p14:creationId xmlns:p14="http://schemas.microsoft.com/office/powerpoint/2010/main" val="1527885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8D8FB-3594-DC68-66B6-E531B88A6990}"/>
              </a:ext>
            </a:extLst>
          </p:cNvPr>
          <p:cNvSpPr>
            <a:spLocks noGrp="1"/>
          </p:cNvSpPr>
          <p:nvPr>
            <p:ph type="title"/>
          </p:nvPr>
        </p:nvSpPr>
        <p:spPr>
          <a:xfrm>
            <a:off x="677334" y="609600"/>
            <a:ext cx="8709262" cy="5632580"/>
          </a:xfrm>
        </p:spPr>
        <p:txBody>
          <a:bodyPr>
            <a:normAutofit/>
          </a:bodyPr>
          <a:lstStyle/>
          <a:p>
            <a:r>
              <a:rPr lang="en-IN" dirty="0"/>
              <a:t>Playing audio in </a:t>
            </a:r>
            <a:r>
              <a:rPr lang="en-IN" dirty="0" err="1"/>
              <a:t>pygame</a:t>
            </a:r>
            <a:r>
              <a:rPr lang="en-IN" dirty="0"/>
              <a:t> by starting the </a:t>
            </a:r>
            <a:r>
              <a:rPr lang="en-IN" dirty="0" err="1"/>
              <a:t>mixer.init</a:t>
            </a:r>
            <a:r>
              <a:rPr lang="en-IN" dirty="0"/>
              <a:t>(), load the audio </a:t>
            </a:r>
            <a:br>
              <a:rPr lang="en-IN" dirty="0"/>
            </a:br>
            <a:r>
              <a:rPr lang="en-IN" dirty="0"/>
              <a:t>syntax: </a:t>
            </a:r>
            <a:br>
              <a:rPr lang="en-IN" dirty="0"/>
            </a:br>
            <a:r>
              <a:rPr lang="en-IN" dirty="0" err="1">
                <a:solidFill>
                  <a:srgbClr val="00B050"/>
                </a:solidFill>
              </a:rPr>
              <a:t>pygame.mixer.music.load</a:t>
            </a:r>
            <a:r>
              <a:rPr lang="en-IN" dirty="0">
                <a:solidFill>
                  <a:srgbClr val="00B050"/>
                </a:solidFill>
              </a:rPr>
              <a:t>(‘audio.mp3') </a:t>
            </a:r>
            <a:r>
              <a:rPr lang="en-IN" dirty="0" err="1">
                <a:solidFill>
                  <a:srgbClr val="00B050"/>
                </a:solidFill>
              </a:rPr>
              <a:t>pygame.mixer.music.play</a:t>
            </a:r>
            <a:r>
              <a:rPr lang="en-IN" dirty="0">
                <a:solidFill>
                  <a:srgbClr val="00B050"/>
                </a:solidFill>
              </a:rPr>
              <a:t>()</a:t>
            </a:r>
            <a:br>
              <a:rPr lang="en-IN" dirty="0">
                <a:solidFill>
                  <a:srgbClr val="00B050"/>
                </a:solidFill>
              </a:rPr>
            </a:br>
            <a:br>
              <a:rPr lang="en-IN" dirty="0">
                <a:solidFill>
                  <a:srgbClr val="00B050"/>
                </a:solidFill>
              </a:rPr>
            </a:br>
            <a:r>
              <a:rPr lang="en-IN" dirty="0">
                <a:solidFill>
                  <a:srgbClr val="92D050"/>
                </a:solidFill>
              </a:rPr>
              <a:t>update () to make the display surface actually appear on the users monitor</a:t>
            </a:r>
            <a:br>
              <a:rPr lang="en-IN" dirty="0">
                <a:solidFill>
                  <a:srgbClr val="92D050"/>
                </a:solidFill>
              </a:rPr>
            </a:br>
            <a:r>
              <a:rPr lang="en-IN" dirty="0">
                <a:solidFill>
                  <a:srgbClr val="92D050"/>
                </a:solidFill>
              </a:rPr>
              <a:t>syntax: </a:t>
            </a:r>
            <a:br>
              <a:rPr lang="en-IN" dirty="0">
                <a:solidFill>
                  <a:srgbClr val="92D050"/>
                </a:solidFill>
              </a:rPr>
            </a:br>
            <a:r>
              <a:rPr lang="en-IN" dirty="0" err="1">
                <a:solidFill>
                  <a:srgbClr val="00B050"/>
                </a:solidFill>
              </a:rPr>
              <a:t>pygame.display.update</a:t>
            </a:r>
            <a:r>
              <a:rPr lang="en-IN" dirty="0">
                <a:solidFill>
                  <a:srgbClr val="00B050"/>
                </a:solidFill>
              </a:rPr>
              <a:t>()</a:t>
            </a:r>
          </a:p>
        </p:txBody>
      </p:sp>
    </p:spTree>
    <p:extLst>
      <p:ext uri="{BB962C8B-B14F-4D97-AF65-F5344CB8AC3E}">
        <p14:creationId xmlns:p14="http://schemas.microsoft.com/office/powerpoint/2010/main" val="1882305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E27BA-C719-E4A2-31C4-F694EA294780}"/>
              </a:ext>
            </a:extLst>
          </p:cNvPr>
          <p:cNvSpPr>
            <a:spLocks noGrp="1"/>
          </p:cNvSpPr>
          <p:nvPr>
            <p:ph type="title"/>
          </p:nvPr>
        </p:nvSpPr>
        <p:spPr>
          <a:xfrm>
            <a:off x="677334" y="609599"/>
            <a:ext cx="10817980" cy="5781870"/>
          </a:xfrm>
        </p:spPr>
        <p:txBody>
          <a:bodyPr>
            <a:normAutofit/>
          </a:bodyPr>
          <a:lstStyle/>
          <a:p>
            <a:pPr marL="742950" indent="-742950">
              <a:lnSpc>
                <a:spcPct val="150000"/>
              </a:lnSpc>
              <a:buFont typeface="+mj-lt"/>
              <a:buAutoNum type="arabicPeriod"/>
            </a:pPr>
            <a:r>
              <a:rPr lang="en-IN" dirty="0"/>
              <a:t>The game is divided into three part.</a:t>
            </a:r>
            <a:br>
              <a:rPr lang="en-IN" dirty="0"/>
            </a:br>
            <a:r>
              <a:rPr lang="en-IN" dirty="0"/>
              <a:t>The first part is welcome page.</a:t>
            </a:r>
            <a:br>
              <a:rPr lang="en-IN" dirty="0"/>
            </a:br>
            <a:r>
              <a:rPr lang="en-IN" dirty="0"/>
              <a:t>The second part is game window.</a:t>
            </a:r>
            <a:br>
              <a:rPr lang="en-IN" dirty="0"/>
            </a:br>
            <a:r>
              <a:rPr lang="en-IN" dirty="0"/>
              <a:t>Third part is game over.</a:t>
            </a:r>
            <a:br>
              <a:rPr lang="en-IN" dirty="0"/>
            </a:br>
            <a:r>
              <a:rPr lang="en-IN" dirty="0"/>
              <a:t>functions are defined in the program,</a:t>
            </a:r>
            <a:br>
              <a:rPr lang="en-IN" dirty="0"/>
            </a:br>
            <a:r>
              <a:rPr lang="en-IN" dirty="0"/>
              <a:t>syntax:</a:t>
            </a:r>
            <a:br>
              <a:rPr lang="en-IN" dirty="0"/>
            </a:br>
            <a:r>
              <a:rPr lang="en-IN" dirty="0"/>
              <a:t>           </a:t>
            </a:r>
            <a:r>
              <a:rPr lang="en-US" dirty="0">
                <a:solidFill>
                  <a:srgbClr val="0070C0"/>
                </a:solidFill>
              </a:rPr>
              <a:t>def</a:t>
            </a:r>
            <a:r>
              <a:rPr lang="en-US" dirty="0"/>
              <a:t> </a:t>
            </a:r>
            <a:r>
              <a:rPr lang="en-US" dirty="0" err="1">
                <a:solidFill>
                  <a:srgbClr val="FFC000"/>
                </a:solidFill>
              </a:rPr>
              <a:t>text_screen</a:t>
            </a:r>
            <a:r>
              <a:rPr lang="en-US" dirty="0">
                <a:solidFill>
                  <a:srgbClr val="00B0F0"/>
                </a:solidFill>
              </a:rPr>
              <a:t>(</a:t>
            </a:r>
            <a:r>
              <a:rPr lang="en-US" dirty="0" err="1">
                <a:solidFill>
                  <a:srgbClr val="00B0F0"/>
                </a:solidFill>
              </a:rPr>
              <a:t>text,color,x,y</a:t>
            </a:r>
            <a:r>
              <a:rPr lang="en-US" dirty="0">
                <a:solidFill>
                  <a:srgbClr val="00B0F0"/>
                </a:solidFill>
              </a:rPr>
              <a:t>):</a:t>
            </a:r>
            <a:endParaRPr lang="en-IN" dirty="0">
              <a:solidFill>
                <a:srgbClr val="00B0F0"/>
              </a:solidFill>
            </a:endParaRPr>
          </a:p>
        </p:txBody>
      </p:sp>
    </p:spTree>
    <p:extLst>
      <p:ext uri="{BB962C8B-B14F-4D97-AF65-F5344CB8AC3E}">
        <p14:creationId xmlns:p14="http://schemas.microsoft.com/office/powerpoint/2010/main" val="596895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CBFB6-6E12-B0E9-C81E-AE2A23298F3B}"/>
              </a:ext>
            </a:extLst>
          </p:cNvPr>
          <p:cNvSpPr>
            <a:spLocks noGrp="1"/>
          </p:cNvSpPr>
          <p:nvPr>
            <p:ph type="title"/>
          </p:nvPr>
        </p:nvSpPr>
        <p:spPr>
          <a:xfrm>
            <a:off x="223935" y="609600"/>
            <a:ext cx="11243387" cy="4867469"/>
          </a:xfrm>
        </p:spPr>
        <p:txBody>
          <a:bodyPr>
            <a:normAutofit fontScale="90000"/>
          </a:bodyPr>
          <a:lstStyle/>
          <a:p>
            <a:r>
              <a:rPr lang="en-US" dirty="0"/>
              <a:t>Created a txt file for storing the high score and opened that txt file in read and write mode in the program for updating the high score in txt file.</a:t>
            </a:r>
            <a:br>
              <a:rPr lang="en-US" dirty="0"/>
            </a:br>
            <a:br>
              <a:rPr lang="en-US" dirty="0"/>
            </a:br>
            <a:r>
              <a:rPr lang="en-US" dirty="0"/>
              <a:t>Syntax:</a:t>
            </a:r>
            <a:br>
              <a:rPr lang="en-US" dirty="0"/>
            </a:br>
            <a:r>
              <a:rPr lang="en-US" dirty="0"/>
              <a:t>           </a:t>
            </a:r>
            <a:r>
              <a:rPr lang="en-US" dirty="0">
                <a:solidFill>
                  <a:srgbClr val="00B050"/>
                </a:solidFill>
              </a:rPr>
              <a:t>with open ('</a:t>
            </a:r>
            <a:r>
              <a:rPr lang="en-US" dirty="0" err="1">
                <a:solidFill>
                  <a:srgbClr val="00B050"/>
                </a:solidFill>
              </a:rPr>
              <a:t>high_score.txt',"w</a:t>
            </a:r>
            <a:r>
              <a:rPr lang="en-US" dirty="0">
                <a:solidFill>
                  <a:srgbClr val="00B050"/>
                </a:solidFill>
              </a:rPr>
              <a:t>") as f: </a:t>
            </a:r>
            <a:br>
              <a:rPr lang="en-US" dirty="0">
                <a:solidFill>
                  <a:srgbClr val="00B050"/>
                </a:solidFill>
              </a:rPr>
            </a:br>
            <a:r>
              <a:rPr lang="en-US" dirty="0">
                <a:solidFill>
                  <a:srgbClr val="00B050"/>
                </a:solidFill>
              </a:rPr>
              <a:t>                   </a:t>
            </a:r>
            <a:r>
              <a:rPr lang="en-US" dirty="0" err="1">
                <a:solidFill>
                  <a:srgbClr val="00B050"/>
                </a:solidFill>
              </a:rPr>
              <a:t>f.write</a:t>
            </a:r>
            <a:r>
              <a:rPr lang="en-US" dirty="0">
                <a:solidFill>
                  <a:srgbClr val="00B050"/>
                </a:solidFill>
              </a:rPr>
              <a:t>("0“)</a:t>
            </a:r>
            <a:br>
              <a:rPr lang="en-US" dirty="0">
                <a:solidFill>
                  <a:srgbClr val="00B050"/>
                </a:solidFill>
              </a:rPr>
            </a:br>
            <a:br>
              <a:rPr lang="en-US" dirty="0">
                <a:solidFill>
                  <a:srgbClr val="00B050"/>
                </a:solidFill>
              </a:rPr>
            </a:br>
            <a:r>
              <a:rPr lang="en-US" dirty="0">
                <a:solidFill>
                  <a:srgbClr val="00B050"/>
                </a:solidFill>
              </a:rPr>
              <a:t>           with open("</a:t>
            </a:r>
            <a:r>
              <a:rPr lang="en-US" dirty="0" err="1">
                <a:solidFill>
                  <a:srgbClr val="00B050"/>
                </a:solidFill>
              </a:rPr>
              <a:t>high_score.txt","r</a:t>
            </a:r>
            <a:r>
              <a:rPr lang="en-US" dirty="0">
                <a:solidFill>
                  <a:srgbClr val="00B050"/>
                </a:solidFill>
              </a:rPr>
              <a:t>") as f:</a:t>
            </a:r>
            <a:br>
              <a:rPr lang="en-US" dirty="0">
                <a:solidFill>
                  <a:srgbClr val="00B050"/>
                </a:solidFill>
              </a:rPr>
            </a:br>
            <a:r>
              <a:rPr lang="en-US" dirty="0">
                <a:solidFill>
                  <a:srgbClr val="00B050"/>
                </a:solidFill>
              </a:rPr>
              <a:t>                   </a:t>
            </a:r>
            <a:r>
              <a:rPr lang="en-US" dirty="0" err="1">
                <a:solidFill>
                  <a:srgbClr val="00B050"/>
                </a:solidFill>
              </a:rPr>
              <a:t>hiscore</a:t>
            </a:r>
            <a:r>
              <a:rPr lang="en-US" dirty="0">
                <a:solidFill>
                  <a:srgbClr val="00B050"/>
                </a:solidFill>
              </a:rPr>
              <a:t> =</a:t>
            </a:r>
            <a:r>
              <a:rPr lang="en-US" dirty="0" err="1">
                <a:solidFill>
                  <a:srgbClr val="00B050"/>
                </a:solidFill>
              </a:rPr>
              <a:t>f.read</a:t>
            </a:r>
            <a:r>
              <a:rPr lang="en-US" dirty="0">
                <a:solidFill>
                  <a:srgbClr val="00B050"/>
                </a:solidFill>
              </a:rPr>
              <a:t>()</a:t>
            </a:r>
            <a:endParaRPr lang="en-IN" dirty="0">
              <a:solidFill>
                <a:srgbClr val="00B050"/>
              </a:solidFill>
            </a:endParaRPr>
          </a:p>
        </p:txBody>
      </p:sp>
    </p:spTree>
    <p:extLst>
      <p:ext uri="{BB962C8B-B14F-4D97-AF65-F5344CB8AC3E}">
        <p14:creationId xmlns:p14="http://schemas.microsoft.com/office/powerpoint/2010/main" val="639762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B4805-9D11-CC7D-5C16-12EC51F13EDA}"/>
              </a:ext>
            </a:extLst>
          </p:cNvPr>
          <p:cNvSpPr>
            <a:spLocks noGrp="1"/>
          </p:cNvSpPr>
          <p:nvPr>
            <p:ph type="title"/>
          </p:nvPr>
        </p:nvSpPr>
        <p:spPr>
          <a:xfrm>
            <a:off x="406746" y="600268"/>
            <a:ext cx="8718593" cy="5343331"/>
          </a:xfrm>
        </p:spPr>
        <p:txBody>
          <a:bodyPr>
            <a:normAutofit fontScale="90000"/>
          </a:bodyPr>
          <a:lstStyle/>
          <a:p>
            <a:pPr>
              <a:lnSpc>
                <a:spcPct val="150000"/>
              </a:lnSpc>
            </a:pPr>
            <a:r>
              <a:rPr lang="en-IN" dirty="0"/>
              <a:t>Many variables are defined for storing elements like snake , snake food , velocity, snake length , head etc.</a:t>
            </a:r>
            <a:br>
              <a:rPr lang="en-IN" dirty="0"/>
            </a:br>
            <a:r>
              <a:rPr lang="en-IN" dirty="0"/>
              <a:t>While loop is used for execution of a block statement in program for snake body and it stops executing the program when snake </a:t>
            </a:r>
            <a:r>
              <a:rPr lang="en-US" sz="3600" dirty="0">
                <a:solidFill>
                  <a:srgbClr val="92D050"/>
                </a:solidFill>
                <a:effectLst/>
                <a:ea typeface="Calibri" panose="020F0502020204030204" pitchFamily="34" charset="0"/>
                <a:cs typeface="Times New Roman" panose="02020603050405020304" pitchFamily="18" charset="0"/>
              </a:rPr>
              <a:t>hits its own tail or the edges of the playing area</a:t>
            </a:r>
            <a:r>
              <a:rPr lang="en-IN" dirty="0"/>
              <a:t>.</a:t>
            </a:r>
            <a:br>
              <a:rPr lang="en-IN" dirty="0"/>
            </a:br>
            <a:endParaRPr lang="en-IN" sz="2800" dirty="0"/>
          </a:p>
        </p:txBody>
      </p:sp>
    </p:spTree>
    <p:extLst>
      <p:ext uri="{BB962C8B-B14F-4D97-AF65-F5344CB8AC3E}">
        <p14:creationId xmlns:p14="http://schemas.microsoft.com/office/powerpoint/2010/main" val="211077158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Facet</Template>
  <TotalTime>475</TotalTime>
  <Words>712</Words>
  <Application>Microsoft Office PowerPoint</Application>
  <PresentationFormat>Widescreen</PresentationFormat>
  <Paragraphs>27</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Arial</vt:lpstr>
      <vt:lpstr>Arial Black</vt:lpstr>
      <vt:lpstr>Trebuchet MS</vt:lpstr>
      <vt:lpstr>Wingdings 3</vt:lpstr>
      <vt:lpstr>Facet</vt:lpstr>
      <vt:lpstr>SNAKE GAME USING PYGAME MODULE</vt:lpstr>
      <vt:lpstr>WHAT IS PYGAME?</vt:lpstr>
      <vt:lpstr>INTRODUCTION ABOUT PROJECT</vt:lpstr>
      <vt:lpstr>CODE EXPLAINATION</vt:lpstr>
      <vt:lpstr>Created a game window using pygame  Syntax : gameWindow=pygame.display.set_mode((screen_width,screen_height))    Added three different images for different operations. SYNTAX,  bgimg = pygame.image.load("snake8.jpg") bgimg = pygame.transform.scale(bgimg,    (screen_width,screen_height)).convert_alpha()</vt:lpstr>
      <vt:lpstr>Playing audio in pygame by starting the mixer.init(), load the audio  syntax:  pygame.mixer.music.load(‘audio.mp3') pygame.mixer.music.play()  update () to make the display surface actually appear on the users monitor syntax:  pygame.display.update()</vt:lpstr>
      <vt:lpstr>The game is divided into three part. The first part is welcome page. The second part is game window. Third part is game over. functions are defined in the program, syntax:            def text_screen(text,color,x,y):</vt:lpstr>
      <vt:lpstr>Created a txt file for storing the high score and opened that txt file in read and write mode in the program for updating the high score in txt file.  Syntax:            with open ('high_score.txt',"w") as f:                     f.write("0“)             with open("high_score.txt","r") as f:                    hiscore =f.read()</vt:lpstr>
      <vt:lpstr>Many variables are defined for storing elements like snake , snake food , velocity, snake length , head etc. While loop is used for execution of a block statement in program for snake body and it stops executing the program when snake hits its own tail or the edges of the playing area. </vt:lpstr>
      <vt:lpstr>Keys event is used for knowing which key is pressed , we have to check the event .key variable corresponds to which pygame keys.   Syntax:  K_UP        (up arrow)         K_DOWN   (down arrow) K_RIGHT   (right arrow) K_LEFT     (left arrow) K_SPACE   (space bar)</vt:lpstr>
      <vt:lpstr>fill() function fills the surface object our screen with colours by passing the parameters. Syntax: surface.fill(white)  blit() function draws a source surface onto this surface. The draw can be positioned with the dest argument. X and y are the position inside the window. Syntax: blit(background,(X,Y))  </vt:lpstr>
      <vt:lpstr>OUTPUT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SNAKE GAME USING PYGAME MODULE</dc:title>
  <dc:creator>shivam singh</dc:creator>
  <cp:lastModifiedBy>shivam singh</cp:lastModifiedBy>
  <cp:revision>18</cp:revision>
  <dcterms:created xsi:type="dcterms:W3CDTF">2022-07-20T05:37:51Z</dcterms:created>
  <dcterms:modified xsi:type="dcterms:W3CDTF">2022-07-21T16:59:11Z</dcterms:modified>
</cp:coreProperties>
</file>

<file path=docProps/thumbnail.jpeg>
</file>